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19" r:id="rId4"/>
    <p:sldId id="258" r:id="rId5"/>
    <p:sldId id="290" r:id="rId6"/>
    <p:sldId id="291" r:id="rId7"/>
    <p:sldId id="263" r:id="rId8"/>
    <p:sldId id="296" r:id="rId9"/>
    <p:sldId id="293" r:id="rId10"/>
    <p:sldId id="294" r:id="rId11"/>
    <p:sldId id="299" r:id="rId12"/>
    <p:sldId id="320" r:id="rId13"/>
    <p:sldId id="303" r:id="rId14"/>
    <p:sldId id="321" r:id="rId15"/>
    <p:sldId id="326" r:id="rId16"/>
    <p:sldId id="302" r:id="rId17"/>
    <p:sldId id="287" r:id="rId18"/>
    <p:sldId id="322" r:id="rId19"/>
    <p:sldId id="323" r:id="rId20"/>
    <p:sldId id="324" r:id="rId21"/>
    <p:sldId id="325" r:id="rId22"/>
    <p:sldId id="273" r:id="rId23"/>
    <p:sldId id="328" r:id="rId24"/>
    <p:sldId id="329" r:id="rId25"/>
    <p:sldId id="304" r:id="rId26"/>
    <p:sldId id="330" r:id="rId27"/>
    <p:sldId id="331" r:id="rId28"/>
    <p:sldId id="332" r:id="rId29"/>
    <p:sldId id="327" r:id="rId30"/>
    <p:sldId id="315" r:id="rId31"/>
    <p:sldId id="305" r:id="rId32"/>
    <p:sldId id="274" r:id="rId33"/>
    <p:sldId id="317" r:id="rId34"/>
    <p:sldId id="333" r:id="rId35"/>
    <p:sldId id="335" r:id="rId36"/>
    <p:sldId id="316" r:id="rId37"/>
    <p:sldId id="306" r:id="rId38"/>
    <p:sldId id="334" r:id="rId39"/>
    <p:sldId id="307" r:id="rId40"/>
    <p:sldId id="309" r:id="rId41"/>
    <p:sldId id="310" r:id="rId42"/>
    <p:sldId id="311" r:id="rId43"/>
    <p:sldId id="312" r:id="rId44"/>
    <p:sldId id="313" r:id="rId45"/>
    <p:sldId id="314" r:id="rId46"/>
    <p:sldId id="336" r:id="rId47"/>
    <p:sldId id="340" r:id="rId48"/>
    <p:sldId id="341" r:id="rId49"/>
    <p:sldId id="338" r:id="rId50"/>
    <p:sldId id="33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21DE3A-E661-4B54-BA36-8AEF4C7EA239}">
          <p14:sldIdLst>
            <p14:sldId id="256"/>
            <p14:sldId id="257"/>
            <p14:sldId id="319"/>
          </p14:sldIdLst>
        </p14:section>
        <p14:section name="Fuente Datos" id="{75171504-3E36-4E54-AA60-AF9C2A92695C}">
          <p14:sldIdLst>
            <p14:sldId id="258"/>
            <p14:sldId id="290"/>
            <p14:sldId id="291"/>
          </p14:sldIdLst>
        </p14:section>
        <p14:section name="Resumen Datos" id="{601B1869-BD0A-466F-92E4-A69CE53B7ADF}">
          <p14:sldIdLst>
            <p14:sldId id="263"/>
            <p14:sldId id="296"/>
            <p14:sldId id="293"/>
          </p14:sldIdLst>
        </p14:section>
        <p14:section name="Exploracion" id="{660F3167-556D-46BA-97C3-2F7561D893C5}">
          <p14:sldIdLst>
            <p14:sldId id="294"/>
            <p14:sldId id="299"/>
            <p14:sldId id="320"/>
            <p14:sldId id="303"/>
            <p14:sldId id="321"/>
            <p14:sldId id="326"/>
            <p14:sldId id="302"/>
            <p14:sldId id="287"/>
            <p14:sldId id="322"/>
            <p14:sldId id="323"/>
            <p14:sldId id="324"/>
            <p14:sldId id="325"/>
          </p14:sldIdLst>
        </p14:section>
        <p14:section name="Transversal" id="{B19B032D-A378-446F-B595-9A04E12E9198}">
          <p14:sldIdLst>
            <p14:sldId id="273"/>
            <p14:sldId id="328"/>
            <p14:sldId id="329"/>
            <p14:sldId id="304"/>
            <p14:sldId id="330"/>
            <p14:sldId id="331"/>
            <p14:sldId id="332"/>
            <p14:sldId id="327"/>
            <p14:sldId id="315"/>
            <p14:sldId id="305"/>
            <p14:sldId id="274"/>
            <p14:sldId id="317"/>
            <p14:sldId id="333"/>
            <p14:sldId id="335"/>
            <p14:sldId id="316"/>
          </p14:sldIdLst>
        </p14:section>
        <p14:section name="Completitud MP" id="{B750D034-5170-4988-91EF-C0F59B650C12}">
          <p14:sldIdLst>
            <p14:sldId id="306"/>
            <p14:sldId id="334"/>
            <p14:sldId id="307"/>
            <p14:sldId id="309"/>
            <p14:sldId id="310"/>
            <p14:sldId id="311"/>
            <p14:sldId id="312"/>
            <p14:sldId id="313"/>
            <p14:sldId id="314"/>
            <p14:sldId id="336"/>
            <p14:sldId id="340"/>
            <p14:sldId id="341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6000" autoAdjust="0"/>
  </p:normalViewPr>
  <p:slideViewPr>
    <p:cSldViewPr snapToGrid="0" snapToObjects="1">
      <p:cViewPr>
        <p:scale>
          <a:sx n="66" d="100"/>
          <a:sy n="66" d="100"/>
        </p:scale>
        <p:origin x="1470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89670-4884-43C6-8F15-116DDCC242C5}" type="datetimeFigureOut">
              <a:rPr lang="es-CL" smtClean="0"/>
              <a:t>05-08-2020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5D85-2226-40E3-A1FF-22E79B9F1F0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70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1182/when-to-use-an-offset-in-a-poisson-regress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>
                <a:hlinkClick r:id="rId3"/>
              </a:rPr>
              <a:t>https://</a:t>
            </a:r>
            <a:r>
              <a:rPr lang="es-CL" dirty="0" smtClean="0">
                <a:hlinkClick r:id="rId3"/>
              </a:rPr>
              <a:t>stats.stackexchange.com/questions/11182/when-to-use-an-offset-in-a-poisson-regression</a:t>
            </a:r>
            <a:endParaRPr lang="es-C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75D85-2226-40E3-A1FF-22E79B9F1F0F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959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05-Aug-20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05-Aug-20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mbusch/Analisis-COVID-MP2.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is.minsal.cl/#datosabierto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s-CL" dirty="0"/>
              <a:t>Análisis epidemiológico de la incidencia de COVID-19 y el uso intensivo de leña en las regiones sur y centro de Chile</a:t>
            </a:r>
            <a:endParaRPr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marL="0" lvl="0" indent="0">
              <a:buNone/>
            </a:pP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sz="3800" dirty="0"/>
              <a:t>Pablo Busch </a:t>
            </a:r>
            <a:r>
              <a:rPr sz="3800" dirty="0" err="1"/>
              <a:t>Hopfenblatt</a:t>
            </a:r>
            <a:endParaRPr sz="380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990109" y="5088541"/>
            <a:ext cx="2133600" cy="36512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/>
              <a:t>06</a:t>
            </a:r>
            <a:r>
              <a:rPr dirty="0" smtClean="0"/>
              <a:t>-0</a:t>
            </a:r>
            <a:r>
              <a:rPr lang="en-US" dirty="0" smtClean="0"/>
              <a:t>8</a:t>
            </a:r>
            <a:r>
              <a:rPr dirty="0" smtClean="0"/>
              <a:t>-2020</a:t>
            </a:r>
            <a:endParaRPr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exploratorio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715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438813"/>
            <a:ext cx="9610813" cy="6004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Estaciones Monitoreo MP2.5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19209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s-CL" dirty="0"/>
              <a:t>Concentración MP2.5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84238"/>
            <a:ext cx="8991600" cy="56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4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80"/>
            <a:ext cx="8229600" cy="1143000"/>
          </a:xfrm>
        </p:spPr>
        <p:txBody>
          <a:bodyPr/>
          <a:lstStyle/>
          <a:p>
            <a:r>
              <a:rPr lang="es-CL" dirty="0" smtClean="0"/>
              <a:t>Zona Sur con mayor concentración de MP2.5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0" y="796636"/>
            <a:ext cx="9093550" cy="5687291"/>
          </a:xfrm>
        </p:spPr>
      </p:pic>
    </p:spTree>
    <p:extLst>
      <p:ext uri="{BB962C8B-B14F-4D97-AF65-F5344CB8AC3E}">
        <p14:creationId xmlns:p14="http://schemas.microsoft.com/office/powerpoint/2010/main" val="246925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5882"/>
            <a:ext cx="8229600" cy="1143000"/>
          </a:xfrm>
        </p:spPr>
        <p:txBody>
          <a:bodyPr/>
          <a:lstStyle/>
          <a:p>
            <a:r>
              <a:rPr lang="es-CL" dirty="0" smtClean="0"/>
              <a:t>Tasa Mortalidad COVID-19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57901"/>
            <a:ext cx="9753600" cy="61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9236"/>
            <a:ext cx="8229600" cy="1143000"/>
          </a:xfrm>
        </p:spPr>
        <p:txBody>
          <a:bodyPr/>
          <a:lstStyle/>
          <a:p>
            <a:r>
              <a:rPr lang="es-CL" dirty="0" smtClean="0"/>
              <a:t>Muertes COVID se concentran en grupo de 65+ años y en la RM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372236"/>
            <a:ext cx="8473440" cy="52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Comunas más afectadas en Santiago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68" y="950578"/>
            <a:ext cx="8836332" cy="55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" y="1193694"/>
            <a:ext cx="4847772" cy="3031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2800" dirty="0" smtClean="0"/>
              <a:t>COVID-19 y MP2.5 en Santiago (zona peor COVID)</a:t>
            </a:r>
            <a:endParaRPr lang="es-CL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3233249"/>
            <a:ext cx="5377543" cy="336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Previsión Salud (exploración)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60080" cy="5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Ingresos </a:t>
            </a:r>
            <a:r>
              <a:rPr lang="es-CL" dirty="0" err="1" smtClean="0"/>
              <a:t>autonomos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58557"/>
            <a:ext cx="8625840" cy="539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Presentación estado de avance</a:t>
            </a:r>
          </a:p>
          <a:p>
            <a:pPr lvl="1"/>
            <a:endParaRPr lang="es-CL" dirty="0" smtClean="0"/>
          </a:p>
          <a:p>
            <a:r>
              <a:rPr lang="es-CL" dirty="0" smtClean="0"/>
              <a:t>Código desarrollado:</a:t>
            </a:r>
          </a:p>
          <a:p>
            <a:pPr lvl="1"/>
            <a:r>
              <a:rPr lang="es-CL" dirty="0" smtClean="0">
                <a:hlinkClick r:id="rId2"/>
              </a:rPr>
              <a:t>https://github.com/pmbusch/Analisis-COVID-MP2.5</a:t>
            </a:r>
            <a:endParaRPr lang="es-C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1602"/>
            <a:ext cx="8229600" cy="1143000"/>
          </a:xfrm>
        </p:spPr>
        <p:txBody>
          <a:bodyPr/>
          <a:lstStyle/>
          <a:p>
            <a:r>
              <a:rPr lang="es-CL" dirty="0" smtClean="0"/>
              <a:t>Temperatura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823278"/>
            <a:ext cx="9144000" cy="57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 smtClean="0"/>
              <a:t>Heating</a:t>
            </a:r>
            <a:r>
              <a:rPr lang="es-CL" dirty="0" smtClean="0"/>
              <a:t> </a:t>
            </a:r>
            <a:r>
              <a:rPr lang="es-CL" dirty="0" err="1" smtClean="0"/>
              <a:t>Degree</a:t>
            </a:r>
            <a:r>
              <a:rPr lang="es-CL" dirty="0" smtClean="0"/>
              <a:t> por temporada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1" y="1280160"/>
            <a:ext cx="8586577" cy="5370220"/>
          </a:xfrm>
        </p:spPr>
      </p:pic>
    </p:spTree>
    <p:extLst>
      <p:ext uri="{BB962C8B-B14F-4D97-AF65-F5344CB8AC3E}">
        <p14:creationId xmlns:p14="http://schemas.microsoft.com/office/powerpoint/2010/main" val="6701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s-CL" dirty="0" smtClean="0"/>
              <a:t>E</a:t>
            </a:r>
            <a:r>
              <a:rPr dirty="0" smtClean="0"/>
              <a:t>studio transversal:</a:t>
            </a:r>
            <a:br>
              <a:rPr dirty="0" smtClean="0"/>
            </a:br>
            <a:r>
              <a:rPr lang="en-US" dirty="0" err="1" smtClean="0"/>
              <a:t>Nivel</a:t>
            </a:r>
            <a:r>
              <a:rPr lang="en-US" dirty="0" smtClean="0"/>
              <a:t> </a:t>
            </a:r>
            <a:r>
              <a:rPr lang="en-US" dirty="0" err="1" smtClean="0"/>
              <a:t>comunal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datos comunales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936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Indicadores relevantes</a:t>
            </a:r>
            <a:endParaRPr lang="es-C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53 comunas con estación de monitoreo MP2.5, equivalen al 45.7% de la población en Chile</a:t>
            </a:r>
          </a:p>
          <a:p>
            <a:r>
              <a:rPr lang="es-CL" dirty="0" smtClean="0"/>
              <a:t>248 comunas registran muertes por COVID-19 (71.7%)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3984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 priori MP2.5 no muestra mucha relación con tasa de mortalidad por </a:t>
            </a:r>
            <a:r>
              <a:rPr lang="es-CL" dirty="0" smtClean="0"/>
              <a:t>COVID-19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" y="1417638"/>
            <a:ext cx="8275320" cy="51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 priori MP2.5 no muestra mucha relación con tasa de mortalidad por </a:t>
            </a:r>
            <a:r>
              <a:rPr lang="es-CL" dirty="0" smtClean="0"/>
              <a:t>COVID-19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417638"/>
            <a:ext cx="8427720" cy="52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62"/>
            <a:ext cx="8229600" cy="1143000"/>
          </a:xfrm>
        </p:spPr>
        <p:txBody>
          <a:bodyPr/>
          <a:lstStyle/>
          <a:p>
            <a:r>
              <a:rPr lang="es-CL" dirty="0" smtClean="0"/>
              <a:t>Posibles variables modelo: Dispersión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60438"/>
            <a:ext cx="8723049" cy="547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Correlaciones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9" y="1036319"/>
            <a:ext cx="8747761" cy="54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5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9259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Avances respecto a semana anterior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Carga datos muertes COVID Deis</a:t>
            </a:r>
          </a:p>
          <a:p>
            <a:pPr lvl="1"/>
            <a:r>
              <a:rPr lang="es-CL" dirty="0" smtClean="0"/>
              <a:t>Detalle grupo etario, sexo, comuna</a:t>
            </a:r>
          </a:p>
          <a:p>
            <a:r>
              <a:rPr lang="es-CL" dirty="0" smtClean="0"/>
              <a:t>Incorporación </a:t>
            </a:r>
            <a:r>
              <a:rPr lang="es-CL" dirty="0" err="1" smtClean="0"/>
              <a:t>Heating</a:t>
            </a:r>
            <a:r>
              <a:rPr lang="es-CL" dirty="0" smtClean="0"/>
              <a:t> </a:t>
            </a:r>
            <a:r>
              <a:rPr lang="es-CL" dirty="0" err="1" smtClean="0"/>
              <a:t>Degree</a:t>
            </a:r>
            <a:endParaRPr lang="es-CL" dirty="0" smtClean="0"/>
          </a:p>
          <a:p>
            <a:r>
              <a:rPr lang="es-CL" dirty="0" smtClean="0"/>
              <a:t>Nuevo estudio leña 2019</a:t>
            </a:r>
          </a:p>
          <a:p>
            <a:r>
              <a:rPr lang="es-CL" dirty="0" smtClean="0"/>
              <a:t>Descarga datos meteorológicos (</a:t>
            </a:r>
            <a:r>
              <a:rPr lang="es-CL" dirty="0" err="1" smtClean="0"/>
              <a:t>T°y</a:t>
            </a:r>
            <a:r>
              <a:rPr lang="es-CL" dirty="0" smtClean="0"/>
              <a:t> HR)</a:t>
            </a:r>
          </a:p>
          <a:p>
            <a:pPr lvl="1"/>
            <a:r>
              <a:rPr lang="es-CL" dirty="0" smtClean="0"/>
              <a:t>Datos de 378 estaciones, en 211 comunas</a:t>
            </a:r>
          </a:p>
          <a:p>
            <a:r>
              <a:rPr lang="es-CL" dirty="0" smtClean="0"/>
              <a:t>Actualización datos COVID al 03-08-2020</a:t>
            </a:r>
          </a:p>
          <a:p>
            <a:r>
              <a:rPr lang="es-CL" dirty="0"/>
              <a:t>Matriz distancia comunas-estaciones aire</a:t>
            </a:r>
          </a:p>
          <a:p>
            <a:r>
              <a:rPr lang="en-US" dirty="0" smtClean="0"/>
              <a:t>Corrida </a:t>
            </a:r>
            <a:r>
              <a:rPr lang="en-US" dirty="0" err="1" smtClean="0"/>
              <a:t>primeros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383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Referencias Modelo Transversal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10000"/>
          </a:bodyPr>
          <a:lstStyle/>
          <a:p>
            <a:r>
              <a:rPr lang="es-CL" dirty="0"/>
              <a:t>Se utilizó el siguiente estudio como guía principal:</a:t>
            </a:r>
          </a:p>
          <a:p>
            <a:pPr lvl="1"/>
            <a:r>
              <a:rPr lang="en-US" dirty="0"/>
              <a:t>Wu, X., </a:t>
            </a:r>
            <a:r>
              <a:rPr lang="en-US" dirty="0" err="1"/>
              <a:t>Nethery</a:t>
            </a:r>
            <a:r>
              <a:rPr lang="en-US" dirty="0"/>
              <a:t>, R. C., </a:t>
            </a:r>
            <a:r>
              <a:rPr lang="en-US" dirty="0" err="1"/>
              <a:t>Sabath</a:t>
            </a:r>
            <a:r>
              <a:rPr lang="en-US" dirty="0"/>
              <a:t>, B. M., Braun, D., &amp; </a:t>
            </a:r>
            <a:r>
              <a:rPr lang="en-US" dirty="0" err="1"/>
              <a:t>Dominici</a:t>
            </a:r>
            <a:r>
              <a:rPr lang="en-US" dirty="0"/>
              <a:t>, F. (2020). Exposure to air pollution and COVID-19 mortality in the United States. </a:t>
            </a:r>
            <a:r>
              <a:rPr lang="en-US" i="1" dirty="0" err="1"/>
              <a:t>medRxiv</a:t>
            </a:r>
            <a:r>
              <a:rPr lang="en-US" dirty="0"/>
              <a:t>.</a:t>
            </a:r>
            <a:endParaRPr lang="es-CL" dirty="0"/>
          </a:p>
          <a:p>
            <a:r>
              <a:rPr lang="es-CL" dirty="0" smtClean="0"/>
              <a:t>Otra bibliografía consultada:</a:t>
            </a:r>
          </a:p>
          <a:p>
            <a:pPr lvl="1"/>
            <a:r>
              <a:rPr lang="en-US" dirty="0"/>
              <a:t>Cole, M., Ozgen, C., &amp; Strobl, E. (2020). Air Pollution Exposure and COVID-19.</a:t>
            </a:r>
            <a:endParaRPr lang="es-CL" dirty="0" smtClean="0"/>
          </a:p>
          <a:p>
            <a:pPr lvl="1"/>
            <a:r>
              <a:rPr lang="es-CL" dirty="0"/>
              <a:t>Bates, D., </a:t>
            </a:r>
            <a:r>
              <a:rPr lang="es-CL" dirty="0" err="1"/>
              <a:t>Mächler</a:t>
            </a:r>
            <a:r>
              <a:rPr lang="es-CL" dirty="0"/>
              <a:t>, M., </a:t>
            </a:r>
            <a:r>
              <a:rPr lang="es-CL" dirty="0" err="1"/>
              <a:t>Bolker</a:t>
            </a:r>
            <a:r>
              <a:rPr lang="es-CL" dirty="0"/>
              <a:t>, B., &amp; Walker, S. (2014). </a:t>
            </a:r>
            <a:r>
              <a:rPr lang="es-CL" dirty="0" err="1"/>
              <a:t>Fitting</a:t>
            </a:r>
            <a:r>
              <a:rPr lang="es-CL" dirty="0"/>
              <a:t> linear </a:t>
            </a:r>
            <a:r>
              <a:rPr lang="es-CL" dirty="0" err="1"/>
              <a:t>mixed-effects</a:t>
            </a:r>
            <a:r>
              <a:rPr lang="es-CL" dirty="0"/>
              <a:t> </a:t>
            </a:r>
            <a:r>
              <a:rPr lang="es-CL" dirty="0" err="1"/>
              <a:t>models</a:t>
            </a:r>
            <a:r>
              <a:rPr lang="es-CL" dirty="0"/>
              <a:t> </a:t>
            </a:r>
            <a:r>
              <a:rPr lang="es-CL" dirty="0" err="1"/>
              <a:t>using</a:t>
            </a:r>
            <a:r>
              <a:rPr lang="es-CL" dirty="0"/>
              <a:t> lme4. </a:t>
            </a:r>
            <a:r>
              <a:rPr lang="es-CL" dirty="0" err="1"/>
              <a:t>arXiv</a:t>
            </a:r>
            <a:r>
              <a:rPr lang="es-CL" dirty="0"/>
              <a:t> </a:t>
            </a:r>
            <a:r>
              <a:rPr lang="es-CL" dirty="0" err="1"/>
              <a:t>preprint</a:t>
            </a:r>
            <a:r>
              <a:rPr lang="es-CL" dirty="0"/>
              <a:t> arXiv:1406.5823</a:t>
            </a:r>
            <a:r>
              <a:rPr lang="es-CL" dirty="0" smtClean="0"/>
              <a:t>.</a:t>
            </a:r>
          </a:p>
          <a:p>
            <a:pPr lvl="1"/>
            <a:r>
              <a:rPr lang="es-CL" dirty="0"/>
              <a:t>Booth, J. G., Casella, G., Friedl, H., &amp; Hobert, J. P. (2003). Negative binomial loglinear mixed models. </a:t>
            </a:r>
            <a:r>
              <a:rPr lang="es-CL" i="1" dirty="0"/>
              <a:t>Statistical Modelling</a:t>
            </a:r>
            <a:r>
              <a:rPr lang="es-CL" dirty="0"/>
              <a:t>, </a:t>
            </a:r>
            <a:r>
              <a:rPr lang="es-CL" i="1" dirty="0"/>
              <a:t>3</a:t>
            </a:r>
            <a:r>
              <a:rPr lang="es-CL" dirty="0"/>
              <a:t>(3), 179-191.</a:t>
            </a:r>
            <a:endParaRPr lang="es-CL" dirty="0" smtClean="0"/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61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s-CL" dirty="0" smtClean="0"/>
              <a:t>Modelo Transversal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7720"/>
                <a:ext cx="8229600" cy="5867400"/>
              </a:xfrm>
            </p:spPr>
            <p:txBody>
              <a:bodyPr>
                <a:normAutofit fontScale="92500"/>
              </a:bodyPr>
              <a:lstStyle/>
              <a:p>
                <a:r>
                  <a:rPr lang="es-CL" dirty="0" smtClean="0"/>
                  <a:t>Se </a:t>
                </a:r>
                <a:r>
                  <a:rPr lang="es-CL" dirty="0" smtClean="0"/>
                  <a:t>ajusto un modelo </a:t>
                </a:r>
                <a:r>
                  <a:rPr lang="es-CL" b="1" dirty="0" smtClean="0"/>
                  <a:t>binomial negativo </a:t>
                </a:r>
                <a:r>
                  <a:rPr lang="es-CL" b="1" dirty="0" smtClean="0"/>
                  <a:t>mixto con efectos aleatorios</a:t>
                </a:r>
                <a:r>
                  <a:rPr lang="es-CL" dirty="0" smtClean="0"/>
                  <a:t> </a:t>
                </a:r>
                <a:r>
                  <a:rPr lang="es-CL" dirty="0"/>
                  <a:t>para </a:t>
                </a:r>
                <a:r>
                  <a:rPr lang="es-CL" dirty="0" smtClean="0"/>
                  <a:t>predecir a la tasa de mortalidad del COVID a partir de la concentración de MP2.5, y otras variables </a:t>
                </a:r>
                <a:r>
                  <a:rPr lang="es-CL" dirty="0" err="1" smtClean="0"/>
                  <a:t>confundentes</a:t>
                </a:r>
                <a:endParaRPr lang="es-CL" dirty="0" smtClean="0"/>
              </a:p>
              <a:p>
                <a:pPr lvl="1"/>
                <a:r>
                  <a:rPr lang="es-CL" dirty="0" smtClean="0"/>
                  <a:t>Este modelo se utiliza para el conteo de eventos, similar a </a:t>
                </a:r>
                <a:r>
                  <a:rPr lang="es-CL" dirty="0" err="1" smtClean="0"/>
                  <a:t>Poisson</a:t>
                </a:r>
                <a:r>
                  <a:rPr lang="es-CL" dirty="0" smtClean="0"/>
                  <a:t> pero permite una mayor dispersión (se relaja condición de media=varianza en el conteo)</a:t>
                </a:r>
              </a:p>
              <a:p>
                <a:r>
                  <a:rPr lang="es-CL" dirty="0" smtClean="0"/>
                  <a:t>Modelo ajustado</a:t>
                </a:r>
                <a:endParaRPr lang="es-CL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2.5+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s-CL" dirty="0"/>
              </a:p>
              <a:p>
                <a:pPr lvl="1"/>
                <a:r>
                  <a:rPr lang="es-CL" dirty="0" smtClean="0"/>
                  <a:t>M: Tasa muertes COVID</a:t>
                </a:r>
              </a:p>
              <a:p>
                <a:pPr lvl="1"/>
                <a:r>
                  <a:rPr lang="es-CL" dirty="0" smtClean="0"/>
                  <a:t>Demografía, Socioeconómico, </a:t>
                </a:r>
                <a:r>
                  <a:rPr lang="es-CL" dirty="0" smtClean="0"/>
                  <a:t>Infraestructura salud, </a:t>
                </a:r>
                <a:r>
                  <a:rPr lang="es-CL" dirty="0" smtClean="0"/>
                  <a:t>ambientales</a:t>
                </a:r>
                <a:endParaRPr lang="es-CL" dirty="0" smtClean="0"/>
              </a:p>
              <a:p>
                <a:r>
                  <a:rPr lang="es-CL" dirty="0" smtClean="0"/>
                  <a:t>Se incluye un </a:t>
                </a:r>
                <a:r>
                  <a:rPr lang="es-CL" i="1" dirty="0" smtClean="0"/>
                  <a:t>offset</a:t>
                </a:r>
                <a:r>
                  <a:rPr lang="es-CL" dirty="0" smtClean="0"/>
                  <a:t> de población, para controlar el número de veces que el evento (muerte) pudo ocurrir (población total expuesta al virus)</a:t>
                </a:r>
              </a:p>
              <a:p>
                <a:r>
                  <a:rPr lang="es-CL" dirty="0" smtClean="0"/>
                  <a:t>Se incluye un intercepto aleatorio (</a:t>
                </a:r>
                <a:r>
                  <a:rPr lang="es-CL" i="1" dirty="0" err="1" smtClean="0"/>
                  <a:t>random</a:t>
                </a:r>
                <a:r>
                  <a:rPr lang="es-CL" i="1" dirty="0" smtClean="0"/>
                  <a:t> </a:t>
                </a:r>
                <a:r>
                  <a:rPr lang="es-CL" i="1" dirty="0" err="1" smtClean="0"/>
                  <a:t>effect</a:t>
                </a:r>
                <a:r>
                  <a:rPr lang="es-CL" i="1" dirty="0" smtClean="0"/>
                  <a:t>)</a:t>
                </a:r>
                <a:r>
                  <a:rPr lang="es-CL" dirty="0" smtClean="0"/>
                  <a:t> por región para controlar por características similares en este nivel de agregación</a:t>
                </a:r>
                <a:endParaRPr lang="es-CL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7720"/>
                <a:ext cx="8229600" cy="5867400"/>
              </a:xfrm>
              <a:blipFill>
                <a:blip r:embed="rId3"/>
                <a:stretch>
                  <a:fillRect l="-815" t="-728" b="-197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1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 smtClean="0"/>
              <a:t>Resultados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34" y="3109232"/>
            <a:ext cx="7307132" cy="2984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34" y="1286555"/>
            <a:ext cx="3162300" cy="1323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Tasa de Mortalidad COVID-19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8895"/>
            <a:ext cx="7975600" cy="45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Comparación Mapa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5" y="1146629"/>
            <a:ext cx="8818755" cy="551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Fitted vs Residuals  | QQ</a:t>
            </a:r>
            <a:endParaRPr lang="es-C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057" y="1209303"/>
            <a:ext cx="4492171" cy="2562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313" y="3563169"/>
            <a:ext cx="5142857" cy="2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3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791"/>
            <a:ext cx="8229600" cy="1143000"/>
          </a:xfrm>
        </p:spPr>
        <p:txBody>
          <a:bodyPr/>
          <a:lstStyle/>
          <a:p>
            <a:r>
              <a:rPr lang="es-CL" dirty="0" smtClean="0"/>
              <a:t>MRR (</a:t>
            </a:r>
            <a:r>
              <a:rPr lang="es-CL" i="1" dirty="0" err="1" smtClean="0"/>
              <a:t>mortality</a:t>
            </a:r>
            <a:r>
              <a:rPr lang="es-CL" i="1" dirty="0" smtClean="0"/>
              <a:t> </a:t>
            </a:r>
            <a:r>
              <a:rPr lang="es-CL" i="1" dirty="0" err="1" smtClean="0"/>
              <a:t>rate</a:t>
            </a:r>
            <a:r>
              <a:rPr lang="es-CL" i="1" dirty="0" smtClean="0"/>
              <a:t> ratios)</a:t>
            </a:r>
            <a:endParaRPr lang="es-C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412793"/>
            <a:ext cx="8229600" cy="1220236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MRR se </a:t>
            </a:r>
            <a:r>
              <a:rPr lang="es-CL" dirty="0"/>
              <a:t>interpreta como </a:t>
            </a:r>
            <a:r>
              <a:rPr lang="es-CL" dirty="0" smtClean="0"/>
              <a:t>la </a:t>
            </a:r>
            <a:r>
              <a:rPr lang="es-CL" b="1" dirty="0" smtClean="0"/>
              <a:t>variación relativa </a:t>
            </a:r>
            <a:r>
              <a:rPr lang="es-CL" b="1" dirty="0"/>
              <a:t>en la tasa de mortalidad </a:t>
            </a:r>
            <a:r>
              <a:rPr lang="es-CL" b="1" dirty="0" smtClean="0"/>
              <a:t>de COVID-19 generada por un cambio de </a:t>
            </a:r>
            <a:r>
              <a:rPr lang="es-CL" b="1" dirty="0"/>
              <a:t>1 </a:t>
            </a:r>
            <a:r>
              <a:rPr lang="es-CL" b="1" dirty="0" err="1" smtClean="0"/>
              <a:t>ug</a:t>
            </a:r>
            <a:r>
              <a:rPr lang="es-CL" b="1" dirty="0" smtClean="0"/>
              <a:t>/m3 MP2.5</a:t>
            </a:r>
            <a:r>
              <a:rPr lang="es-CL" dirty="0" smtClean="0"/>
              <a:t>, o en por el cambio en 1 desviación estándar en las otras variables </a:t>
            </a:r>
            <a:r>
              <a:rPr lang="es-CL" dirty="0" err="1" smtClean="0"/>
              <a:t>confundentes</a:t>
            </a:r>
            <a:r>
              <a:rPr lang="es-CL" dirty="0" smtClean="0"/>
              <a:t>.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90719"/>
              </p:ext>
            </p:extLst>
          </p:nvPr>
        </p:nvGraphicFramePr>
        <p:xfrm>
          <a:off x="1691681" y="909169"/>
          <a:ext cx="6120680" cy="4388546"/>
        </p:xfrm>
        <a:graphic>
          <a:graphicData uri="http://schemas.openxmlformats.org/drawingml/2006/table">
            <a:tbl>
              <a:tblPr/>
              <a:tblGrid>
                <a:gridCol w="2801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7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01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65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(0.98, 1.04)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0.4273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densidad_pob</a:t>
                      </a:r>
                      <a:endParaRPr sz="15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(0.9, 1.28)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0.4052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ingresoAutonomo_media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(0.42, 1.21)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0.2145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perc_ocupado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(0.8, 1.67)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0.4477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perc_menor_media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(0.53, 1.25)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0.3525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(0.77, 1.93)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0.3936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tasa_camas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(0.77, 1.18)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0.6842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penetracion_lena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(0.32, 0.71)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dias_cuarentena</a:t>
                      </a:r>
                      <a:endParaRPr sz="15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(0.85, 1.05)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0.3141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dias_primerContagio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(0.82, 3.47)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0.1574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3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`65+`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(0.84, 1.52)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5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0.4061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37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Completitud mp2.5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373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s-CL" dirty="0" smtClean="0"/>
              <a:t>53 de 346 Comunas con monitoreo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29958"/>
            <a:ext cx="8942406" cy="559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5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completitud MP2.5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s-CL" dirty="0" smtClean="0"/>
              <a:t>Dado que se tienen 53 comunas con estación de monitoreo, se busca extrapolar a otras comunas</a:t>
            </a:r>
          </a:p>
          <a:p>
            <a:pPr marL="0" indent="0">
              <a:buNone/>
            </a:pPr>
            <a:r>
              <a:rPr lang="es-CL" dirty="0" smtClean="0"/>
              <a:t>Metodología:</a:t>
            </a:r>
          </a:p>
          <a:p>
            <a:r>
              <a:rPr lang="es-CL" dirty="0" smtClean="0"/>
              <a:t>Calcular distancia </a:t>
            </a:r>
            <a:r>
              <a:rPr lang="es-CL" dirty="0" err="1" smtClean="0"/>
              <a:t>centroide</a:t>
            </a:r>
            <a:r>
              <a:rPr lang="es-CL" dirty="0" smtClean="0"/>
              <a:t> comuna con cada estación de monitoreo</a:t>
            </a:r>
          </a:p>
          <a:p>
            <a:r>
              <a:rPr lang="es-CL" dirty="0" smtClean="0"/>
              <a:t>Definir limite distancia estación afecta a la comuna</a:t>
            </a:r>
          </a:p>
          <a:p>
            <a:pPr lvl="1"/>
            <a:r>
              <a:rPr lang="es-CL" dirty="0" smtClean="0"/>
              <a:t>A priori 50km</a:t>
            </a:r>
          </a:p>
          <a:p>
            <a:r>
              <a:rPr lang="es-CL" dirty="0" smtClean="0"/>
              <a:t>Calcular concentración en cada comuna como el promedio ponderado por el inverso de la distancia cuadrática a estaciones bajo </a:t>
            </a:r>
            <a:r>
              <a:rPr lang="es-CL" dirty="0" smtClean="0"/>
              <a:t>limite de distancia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175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 smtClean="0"/>
              <a:t>Fuente </a:t>
            </a:r>
            <a:r>
              <a:rPr dirty="0" err="1" smtClean="0"/>
              <a:t>datos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Ejemplo RM: </a:t>
            </a:r>
            <a:r>
              <a:rPr lang="es-CL" dirty="0" err="1" smtClean="0"/>
              <a:t>Centroides</a:t>
            </a:r>
            <a:r>
              <a:rPr lang="es-CL" dirty="0" smtClean="0"/>
              <a:t> comunales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27" y="1139157"/>
            <a:ext cx="8737873" cy="546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22"/>
            <a:ext cx="8229600" cy="1143000"/>
          </a:xfrm>
        </p:spPr>
        <p:txBody>
          <a:bodyPr/>
          <a:lstStyle/>
          <a:p>
            <a:r>
              <a:rPr lang="es-CL" dirty="0"/>
              <a:t>Ejemplo </a:t>
            </a:r>
            <a:r>
              <a:rPr lang="es-CL" dirty="0" smtClean="0"/>
              <a:t>RM: Estaciones Monitoreo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2435"/>
            <a:ext cx="9144000" cy="57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Ejemplo RM: Estación más cercana a cada comuna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9" y="1287009"/>
            <a:ext cx="8547885" cy="53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Si distancia limite=50, entran aprox. 200 comunas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061000" cy="504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Entran “n” comunas dependiendo de la distancia limite</a:t>
            </a:r>
            <a:endParaRPr lang="es-C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76" y="1417638"/>
            <a:ext cx="869873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993"/>
            <a:ext cx="8229600" cy="1143000"/>
          </a:xfrm>
        </p:spPr>
        <p:txBody>
          <a:bodyPr/>
          <a:lstStyle/>
          <a:p>
            <a:r>
              <a:rPr lang="es-CL" dirty="0" smtClean="0"/>
              <a:t>85% población considerada con limite=50km</a:t>
            </a:r>
            <a:endParaRPr lang="es-C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86757"/>
            <a:ext cx="9144000" cy="57188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3" y="1240993"/>
            <a:ext cx="4612613" cy="288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Modelo</a:t>
            </a:r>
            <a:r>
              <a:rPr lang="en-US" dirty="0" smtClean="0"/>
              <a:t> transversal: 208 </a:t>
            </a:r>
            <a:r>
              <a:rPr lang="en-US" dirty="0" err="1" smtClean="0"/>
              <a:t>comunas</a:t>
            </a:r>
            <a:r>
              <a:rPr lang="en-US" dirty="0" smtClean="0"/>
              <a:t> (50 KM)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359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476"/>
          </a:xfrm>
        </p:spPr>
        <p:txBody>
          <a:bodyPr/>
          <a:lstStyle/>
          <a:p>
            <a:r>
              <a:rPr lang="en-US" dirty="0" err="1" smtClean="0"/>
              <a:t>Resumen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(n=208)</a:t>
            </a:r>
            <a:endParaRPr lang="es-CL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80603"/>
              </p:ext>
            </p:extLst>
          </p:nvPr>
        </p:nvGraphicFramePr>
        <p:xfrm>
          <a:off x="506664" y="690207"/>
          <a:ext cx="8130672" cy="5957326"/>
        </p:xfrm>
        <a:graphic>
          <a:graphicData uri="http://schemas.openxmlformats.org/drawingml/2006/table">
            <a:tbl>
              <a:tblPr/>
              <a:tblGrid>
                <a:gridCol w="304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C.V.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71 873.4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90 811.1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3 412.0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30 720.5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568 106.0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1 475.3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3 440.4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17 582.2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1 601.3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1 408.9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1 012.6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6 366.1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114.8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145.7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219.5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1 514.7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[CLP]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418 970.6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221 530.1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203 819.7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367 896.1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2 083 635.6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Penetracion leña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99.5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1 332.5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1 950.4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8 536.8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429.9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6 247.4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Temperatura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Temperatura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Humedad relativa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9273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Humedad relativa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75216">
                <a:tc gridSpan="7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Coeficiente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Variación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71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8872"/>
          </a:xfrm>
        </p:spPr>
        <p:txBody>
          <a:bodyPr/>
          <a:lstStyle/>
          <a:p>
            <a:r>
              <a:rPr lang="en-US" dirty="0" err="1" smtClean="0"/>
              <a:t>Dispersión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similar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9" y="1223510"/>
            <a:ext cx="8742241" cy="546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 err="1" smtClean="0"/>
              <a:t>Resultados</a:t>
            </a:r>
            <a:r>
              <a:rPr dirty="0" smtClean="0"/>
              <a:t> 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275895"/>
            <a:ext cx="4214785" cy="1423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3317193"/>
            <a:ext cx="7209323" cy="29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203430"/>
              </p:ext>
            </p:extLst>
          </p:nvPr>
        </p:nvGraphicFramePr>
        <p:xfrm>
          <a:off x="320916" y="759462"/>
          <a:ext cx="8698393" cy="5936580"/>
        </p:xfrm>
        <a:graphic>
          <a:graphicData uri="http://schemas.openxmlformats.org/drawingml/2006/table">
            <a:tbl>
              <a:tblPr/>
              <a:tblGrid>
                <a:gridCol w="1534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466">
                  <a:extLst>
                    <a:ext uri="{9D8B030D-6E8A-4147-A177-3AD203B41FA5}">
                      <a16:colId xmlns:a16="http://schemas.microsoft.com/office/drawing/2014/main" val="1980543267"/>
                    </a:ext>
                  </a:extLst>
                </a:gridCol>
              </a:tblGrid>
              <a:tr h="39046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</a:t>
                      </a:r>
                      <a:r>
                        <a:rPr lang="en-US" sz="1400" b="1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400" b="1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Detalle</a:t>
                      </a:r>
                      <a:endParaRPr sz="1400" b="1" kern="12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(https://github.com/MinCiencia/Datos-COVID19/)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03-08-2020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totales por comuna incremental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Exámenes PCR por región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Cuarentenas Activas e Históricas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81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Muertes</a:t>
                      </a: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COVID-19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</a:t>
                      </a:r>
                      <a:r>
                        <a:rPr lang="en-US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  <a:hlinkClick r:id="rId2"/>
                        </a:rPr>
                        <a:t>https://deis.minsal.cl/#datosabiertos</a:t>
                      </a:r>
                      <a:r>
                        <a:rPr lang="en-US" sz="1400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)</a:t>
                      </a:r>
                      <a:endParaRPr sz="14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al 03-08-2020: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Casos fallecidos por comuna, sexo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y grupo etario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503314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Concentración ambiental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SINCA (https://sinca.mma.gob.cl/)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2016-2019: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Monitoreo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930369"/>
                  </a:ext>
                </a:extLst>
              </a:tr>
              <a:tr h="72011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de Mortalidad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y DEIS (compilado por 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MinCiencia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Defunciones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30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Infraestructura Sanitaria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DEIS (https://deis.minsal.cl/)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2019: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Número de Camas por 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Establecimiento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66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Meteorología</a:t>
                      </a:r>
                      <a:endParaRPr sz="14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lang="es-CL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irección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Meteorológica de Chile (https://</a:t>
                      </a: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climatologia.meteochile.gob.cl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/)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promedio 2016-2019:</a:t>
                      </a:r>
                      <a:endParaRPr lang="es-CL" sz="140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kern="1200" baseline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Temperatura</a:t>
                      </a: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(media, mínima y máxima diaria)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Estación</a:t>
                      </a:r>
                      <a:r>
                        <a:rPr lang="en-US" sz="14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Monitoreo</a:t>
                      </a:r>
                      <a:endParaRPr sz="140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7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3791"/>
            <a:ext cx="8229600" cy="1143000"/>
          </a:xfrm>
        </p:spPr>
        <p:txBody>
          <a:bodyPr/>
          <a:lstStyle/>
          <a:p>
            <a:r>
              <a:rPr lang="es-CL" dirty="0" smtClean="0"/>
              <a:t>MRR (</a:t>
            </a:r>
            <a:r>
              <a:rPr lang="es-CL" i="1" dirty="0" err="1" smtClean="0"/>
              <a:t>mortality</a:t>
            </a:r>
            <a:r>
              <a:rPr lang="es-CL" i="1" dirty="0" smtClean="0"/>
              <a:t> </a:t>
            </a:r>
            <a:r>
              <a:rPr lang="es-CL" i="1" dirty="0" err="1" smtClean="0"/>
              <a:t>rate</a:t>
            </a:r>
            <a:r>
              <a:rPr lang="es-CL" i="1" dirty="0" smtClean="0"/>
              <a:t> ratios)</a:t>
            </a:r>
            <a:endParaRPr lang="es-C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412793"/>
            <a:ext cx="8229600" cy="1220236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MRR se </a:t>
            </a:r>
            <a:r>
              <a:rPr lang="es-CL" dirty="0"/>
              <a:t>interpreta como </a:t>
            </a:r>
            <a:r>
              <a:rPr lang="es-CL" dirty="0" smtClean="0"/>
              <a:t>la </a:t>
            </a:r>
            <a:r>
              <a:rPr lang="es-CL" b="1" dirty="0" smtClean="0"/>
              <a:t>variación relativa </a:t>
            </a:r>
            <a:r>
              <a:rPr lang="es-CL" b="1" dirty="0"/>
              <a:t>en la tasa de mortalidad </a:t>
            </a:r>
            <a:r>
              <a:rPr lang="es-CL" b="1" dirty="0" smtClean="0"/>
              <a:t>de COVID-19 generada por un cambio de </a:t>
            </a:r>
            <a:r>
              <a:rPr lang="es-CL" b="1" dirty="0"/>
              <a:t>1 </a:t>
            </a:r>
            <a:r>
              <a:rPr lang="es-CL" b="1" dirty="0" err="1" smtClean="0"/>
              <a:t>ug</a:t>
            </a:r>
            <a:r>
              <a:rPr lang="es-CL" b="1" dirty="0" smtClean="0"/>
              <a:t>/m3 MP2.5</a:t>
            </a:r>
            <a:r>
              <a:rPr lang="es-CL" dirty="0" smtClean="0"/>
              <a:t>, o en por el cambio en 1 desviación estándar en las otras variables </a:t>
            </a:r>
            <a:r>
              <a:rPr lang="es-CL" dirty="0" err="1" smtClean="0"/>
              <a:t>confundentes</a:t>
            </a:r>
            <a:r>
              <a:rPr lang="es-CL" dirty="0" smtClean="0"/>
              <a:t>.</a:t>
            </a:r>
            <a:endParaRPr lang="es-CL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670017"/>
              </p:ext>
            </p:extLst>
          </p:nvPr>
        </p:nvGraphicFramePr>
        <p:xfrm>
          <a:off x="1655228" y="1080180"/>
          <a:ext cx="5833545" cy="4106505"/>
        </p:xfrm>
        <a:graphic>
          <a:graphicData uri="http://schemas.openxmlformats.org/drawingml/2006/table">
            <a:tbl>
              <a:tblPr/>
              <a:tblGrid>
                <a:gridCol w="2670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31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MRR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95% I.C.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Valor-P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(0.97, 1.02)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0.7995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densidad_pob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(1.04, 1.18)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0.0018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ingresoAutonomo_media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(0.92, 1.26)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0.3878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perc_ocupado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(0.93, 1.17)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0.4840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perc_menor_media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(0.97, 1.27)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0.1289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perc_isapre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(0.76, 1.01)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0.0767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tasa_camas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(0.97, 1.09)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0.4000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penetracion_lena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(0.3, 0.72)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dias_cuarentena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(0.98, 1.1)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0.2552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dias_primerContagio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(1.28, 2.08)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74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`65+`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(1.12, 1.4)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600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0.0001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5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708401"/>
              </p:ext>
            </p:extLst>
          </p:nvPr>
        </p:nvGraphicFramePr>
        <p:xfrm>
          <a:off x="374072" y="149862"/>
          <a:ext cx="8506691" cy="6588828"/>
        </p:xfrm>
        <a:graphic>
          <a:graphicData uri="http://schemas.openxmlformats.org/drawingml/2006/table">
            <a:tbl>
              <a:tblPr/>
              <a:tblGrid>
                <a:gridCol w="171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345">
                  <a:extLst>
                    <a:ext uri="{9D8B030D-6E8A-4147-A177-3AD203B41FA5}">
                      <a16:colId xmlns:a16="http://schemas.microsoft.com/office/drawing/2014/main" val="1325592670"/>
                    </a:ext>
                  </a:extLst>
                </a:gridCol>
              </a:tblGrid>
              <a:tr h="43550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Fuente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Detalle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Nivel Detalle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Demografía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CENSO 2017 (https://www.censo2017.cl/)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Urbano-Rural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Población originaria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Viviendas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Materialidad Viviendas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12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Mapas</a:t>
                      </a:r>
                      <a:r>
                        <a:rPr lang="es-CL" sz="1400" b="1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de Chile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Librería de R </a:t>
                      </a:r>
                      <a:r>
                        <a:rPr lang="es-CL" sz="1400" kern="1200" noProof="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chilemapas</a:t>
                      </a:r>
                      <a:endParaRPr lang="es-CL" sz="1400" kern="12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Polígonos</a:t>
                      </a:r>
                      <a:r>
                        <a:rPr lang="es-CL" sz="1400" baseline="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 comunas Chile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Manzana Censal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01695"/>
                  </a:ext>
                </a:extLst>
              </a:tr>
              <a:tr h="13716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Información Socioeconómica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CASEN 2017 (http://observatorio.ministeriodesarrollosocial.gob.cl/)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 2017: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Ingreso total e ingreso autónomo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Nivel educacional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Previsión de Salud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Ocupado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Factor expansión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7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de Leña</a:t>
                      </a: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CDT 2015. "Medición del consumo nacional de leña y otros combustibles sólidos derivados de la madera”. Tabla 136.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Datos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2015, proyectado 2018:</a:t>
                      </a:r>
                      <a:endParaRPr lang="es-CL" sz="14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leña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Penetración leña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Región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759">
                <a:tc>
                  <a:txBody>
                    <a:bodyPr/>
                    <a:lstStyle/>
                    <a:p>
                      <a:pPr marL="63500" marR="6350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b="1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de Leña</a:t>
                      </a:r>
                    </a:p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endParaRPr lang="es-CL" sz="1400" b="1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CDT, In-Data </a:t>
                      </a:r>
                      <a:r>
                        <a:rPr lang="es-CL" sz="1400" kern="1200" dirty="0" err="1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SpA</a:t>
                      </a:r>
                      <a:r>
                        <a:rPr lang="es-CL" sz="1400" kern="120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ea typeface="+mn-ea"/>
                          <a:cs typeface="Arial"/>
                        </a:rPr>
                        <a:t>. (2019). Usos de energía de los Hogares en Chile 2018. Santiago.</a:t>
                      </a:r>
                      <a:endParaRPr lang="es-CL" sz="1400" kern="1200" noProof="0" dirty="0" smtClean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calefactores</a:t>
                      </a:r>
                    </a:p>
                    <a:p>
                      <a:pPr marL="349250" marR="63500" indent="-2857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40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lang="es-CL" sz="1400" baseline="0" noProof="0" dirty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cocina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400" noProof="0" smtClean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Zona térmica</a:t>
                      </a:r>
                      <a:endParaRPr lang="es-CL" sz="1400" noProof="0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7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4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RESUMEN </a:t>
            </a:r>
            <a:r>
              <a:rPr dirty="0" smtClean="0"/>
              <a:t>DATOS </a:t>
            </a:r>
            <a:r>
              <a:rPr smtClean="0"/>
              <a:t>comunales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36" y="-203344"/>
            <a:ext cx="7970088" cy="1143000"/>
          </a:xfrm>
        </p:spPr>
        <p:txBody>
          <a:bodyPr/>
          <a:lstStyle/>
          <a:p>
            <a:r>
              <a:rPr lang="es-CL" dirty="0" smtClean="0"/>
              <a:t>Características </a:t>
            </a:r>
            <a:r>
              <a:rPr lang="es-CL" dirty="0" smtClean="0"/>
              <a:t>comunales: promedio </a:t>
            </a:r>
            <a:r>
              <a:rPr lang="es-CL" dirty="0" smtClean="0"/>
              <a:t>(</a:t>
            </a:r>
            <a:r>
              <a:rPr lang="es-CL" dirty="0" err="1" smtClean="0"/>
              <a:t>desv</a:t>
            </a:r>
            <a:r>
              <a:rPr lang="es-CL" dirty="0" smtClean="0"/>
              <a:t>.)</a:t>
            </a:r>
            <a:endParaRPr lang="es-CL"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666840"/>
              </p:ext>
            </p:extLst>
          </p:nvPr>
        </p:nvGraphicFramePr>
        <p:xfrm>
          <a:off x="719572" y="762011"/>
          <a:ext cx="7704856" cy="5908219"/>
        </p:xfrm>
        <a:graphic>
          <a:graphicData uri="http://schemas.openxmlformats.org/drawingml/2006/table">
            <a:tbl>
              <a:tblPr/>
              <a:tblGrid>
                <a:gridCol w="296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657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Total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Sin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 MP2.5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Mortalidad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COVID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29.8 (44.4)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28.4 (43.4)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37.8 (49.2)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22.3 (9.3)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NaN (NA)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22.3 (9.3)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50791.9 (78691.9)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32597.3 (51429.7)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151377.2 (118550.7)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41.9 (5)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41.4 (4.9)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44.8 (5)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25.6 (2.6)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25.9 (2.6)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24.2 (1.9)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12.6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12.9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10.9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Mujer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 (5.6)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48.7 (5.6)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50.5 (5.1)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901.3 (2770.2)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737 (2523.9)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1800 (3754.2)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36.3 (29)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41.1 (28.3)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9.8 (15.5)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2.2 (2.3)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2.3 (2.4)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 (1.2)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1295.7 (1355.5)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1234.8 (1337.5)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1632.3 (1417.6)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Letalidad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 (2.7)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 (2.9)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 (1.1)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primer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contagio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104.8 (29.4)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101.8 (30.8)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121.5 (9.7)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primera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muerte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30.9 (23)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28.1 (23.1)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45.8 (15.4)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desde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cuarentena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 (34)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7.7 (28.4)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29.3 (52.4)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hospitalarias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134.8 (221.7)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117.6 (216)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229.8 (231.2)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[CLP]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397708.7 (190529)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380384.8 (183615.1)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486289.2 (202162.1)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7.5 (9.8)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6.4 (9.4)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12.8 (10.4)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82.8 (12.3)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84 (12.1)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76.7 (11.7)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Educación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menor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47.8 (10.7)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49.8 (10.2)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37.8 (7.4)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Ocupado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laboral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49.2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48.5 (6.6)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 (6.7)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Penetracion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leña</a:t>
                      </a:r>
                      <a:endParaRPr sz="1100" b="1" dirty="0">
                        <a:solidFill>
                          <a:srgbClr val="111111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50.4 (35.7)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51.7 (35.6)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43.5 (35.8)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leña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calefactor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[kWh per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cápita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1896.6 (2456.7)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2014.2 (2562.3)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1246.8 (1633.7)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leña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cocina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[kWh per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cápita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21.2 (29.5)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22.6 (30.8)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13.3 (19)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Mortalidad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total [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por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475.4 (404.1)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437.3 (251.1)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686.2 (822.2)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Verano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16.3 (3.6)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16.1 (3.7)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(2.8)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Temperatura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Invierno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(3.3)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7.7 (3.4)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 (2.8)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relativa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Verano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64.1 (11.8)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63.7 (12)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65.8 (11.3)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91858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Humedad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relativa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 err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Invierno</a:t>
                      </a:r>
                      <a:r>
                        <a:rPr sz="1100" b="1" dirty="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ct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75.5 (16)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75.3 (16.4)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76.4 (14.1)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63653">
                <a:tc gridSpan="4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346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293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; </a:t>
                      </a: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n: 53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comunas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6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6310"/>
            <a:ext cx="82296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 smtClean="0"/>
              <a:t>Datos</a:t>
            </a:r>
            <a:r>
              <a:rPr dirty="0" smtClean="0"/>
              <a:t> </a:t>
            </a:r>
            <a:r>
              <a:rPr dirty="0" err="1" smtClean="0"/>
              <a:t>Modelo</a:t>
            </a:r>
            <a:r>
              <a:rPr dirty="0" smtClean="0"/>
              <a:t> Transversal (con MP2.5)</a:t>
            </a:r>
            <a:endParaRPr dirty="0"/>
          </a:p>
        </p:txBody>
      </p:sp>
      <p:graphicFrame>
        <p:nvGraphicFramePr>
          <p:cNvPr id="4" name="Content Placeholder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798899"/>
              </p:ext>
            </p:extLst>
          </p:nvPr>
        </p:nvGraphicFramePr>
        <p:xfrm>
          <a:off x="506664" y="611694"/>
          <a:ext cx="8130672" cy="6054005"/>
        </p:xfrm>
        <a:graphic>
          <a:graphicData uri="http://schemas.openxmlformats.org/drawingml/2006/table">
            <a:tbl>
              <a:tblPr/>
              <a:tblGrid>
                <a:gridCol w="304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2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8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381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Desv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C.V.</a:t>
                      </a:r>
                      <a:r>
                        <a:rPr sz="11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Min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Max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1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 [ug/m3]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8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Poblacion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151 377.2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118 550.7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10 149.0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132 622.0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568 106.0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15-44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38.6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45-64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65+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1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Mujer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50.5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Densidad [hab/km2]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1 800.0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3 754.2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172.5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17 582.2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Rural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3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Vivienda con Material irrecuperable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11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Contagios COVID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1 632.3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1 417.6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62.3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1 103.8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6 366.1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Letalidad COVID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430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 contagio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121.5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126.0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964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primera muerte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8859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Dias desde cuarentena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Camas hospitalarias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229.8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194.7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1 413.0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1154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Media Ingreso autonomo [CLP]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486 289.2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202 162.1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295 454.3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434 527.1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1 707 538.7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3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Isapre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Fonasa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Educación menor a media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51.9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037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Ocupado laboral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40.4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366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% Penetracion leña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43.5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19.9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99.5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calefactor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1 246.8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1 633.7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217.8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8 536.8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Consumo leña cocina [kWh per cápita]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13.3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008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Tasa Mortalidad total [por 100mil]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686.2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822.2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585.1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6 247.4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Temperatura Verano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17.0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16.7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22.4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Temperatura Invierno [°C]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9.0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Humedad relativa Verano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65.8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11.3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37.3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65.6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0632">
                <a:tc>
                  <a:txBody>
                    <a:bodyPr/>
                    <a:lstStyle/>
                    <a:p>
                      <a:pPr marL="63500" marR="6350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Promedio Humedad relativa Invierno [%]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76.4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14.1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15.2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80.2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1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87.6</a:t>
                      </a:r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47628">
                <a:tc gridSpan="7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Coeficiente </a:t>
                      </a:r>
                      <a:r>
                        <a:rPr sz="100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Variación</a:t>
                      </a:r>
                      <a:endParaRPr sz="100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63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2199</Words>
  <Application>Microsoft Office PowerPoint</Application>
  <PresentationFormat>On-screen Show (4:3)</PresentationFormat>
  <Paragraphs>806</Paragraphs>
  <Slides>50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ＭＳ Ｐゴシック</vt:lpstr>
      <vt:lpstr>Arial</vt:lpstr>
      <vt:lpstr>Calibri</vt:lpstr>
      <vt:lpstr>Cambria Math</vt:lpstr>
      <vt:lpstr>Courier New</vt:lpstr>
      <vt:lpstr>Wingdings</vt:lpstr>
      <vt:lpstr>Office Theme</vt:lpstr>
      <vt:lpstr>Análisis epidemiológico de la incidencia de COVID-19 y el uso intensivo de leña en las regiones sur y centro de Chile</vt:lpstr>
      <vt:lpstr>Notas</vt:lpstr>
      <vt:lpstr>Avances respecto a semana anterior</vt:lpstr>
      <vt:lpstr>Fuente datos</vt:lpstr>
      <vt:lpstr>PowerPoint Presentation</vt:lpstr>
      <vt:lpstr>PowerPoint Presentation</vt:lpstr>
      <vt:lpstr>RESUMEN DATOS comunales</vt:lpstr>
      <vt:lpstr>Características comunales: promedio (desv.)</vt:lpstr>
      <vt:lpstr>Datos Modelo Transversal (con MP2.5)</vt:lpstr>
      <vt:lpstr>Análisis exploratorio</vt:lpstr>
      <vt:lpstr>Estaciones Monitoreo MP2.5</vt:lpstr>
      <vt:lpstr>Concentración MP2.5</vt:lpstr>
      <vt:lpstr>Zona Sur con mayor concentración de MP2.5</vt:lpstr>
      <vt:lpstr>Tasa Mortalidad COVID-19</vt:lpstr>
      <vt:lpstr>Muertes COVID se concentran en grupo de 65+ años y en la RM</vt:lpstr>
      <vt:lpstr>Comunas más afectadas en Santiago</vt:lpstr>
      <vt:lpstr>COVID-19 y MP2.5 en Santiago (zona peor COVID)</vt:lpstr>
      <vt:lpstr>Previsión Salud (exploración)</vt:lpstr>
      <vt:lpstr>Ingresos autonomos</vt:lpstr>
      <vt:lpstr>Temperatura</vt:lpstr>
      <vt:lpstr>Heating Degree por temporada</vt:lpstr>
      <vt:lpstr>Estudio transversal: Nivel comunal</vt:lpstr>
      <vt:lpstr>Análisis datos comunales</vt:lpstr>
      <vt:lpstr>Indicadores relevantes</vt:lpstr>
      <vt:lpstr>A priori MP2.5 no muestra mucha relación con tasa de mortalidad por COVID-19</vt:lpstr>
      <vt:lpstr>A priori MP2.5 no muestra mucha relación con tasa de mortalidad por COVID-19</vt:lpstr>
      <vt:lpstr>Posibles variables modelo: Dispersión</vt:lpstr>
      <vt:lpstr>Correlaciones</vt:lpstr>
      <vt:lpstr>Modelo transversal</vt:lpstr>
      <vt:lpstr>Referencias Modelo Transversal</vt:lpstr>
      <vt:lpstr>Modelo Transversal</vt:lpstr>
      <vt:lpstr>Resultados </vt:lpstr>
      <vt:lpstr>Tasa de Mortalidad COVID-19</vt:lpstr>
      <vt:lpstr>Comparación Mapa</vt:lpstr>
      <vt:lpstr>Fitted vs Residuals  | QQ</vt:lpstr>
      <vt:lpstr>MRR (mortality rate ratios)</vt:lpstr>
      <vt:lpstr>Completitud mp2.5</vt:lpstr>
      <vt:lpstr>53 de 346 Comunas con monitoreo</vt:lpstr>
      <vt:lpstr>Metodología completitud MP2.5</vt:lpstr>
      <vt:lpstr>Ejemplo RM: Centroides comunales</vt:lpstr>
      <vt:lpstr>Ejemplo RM: Estaciones Monitoreo</vt:lpstr>
      <vt:lpstr>Ejemplo RM: Estación más cercana a cada comuna</vt:lpstr>
      <vt:lpstr>Si distancia limite=50, entran aprox. 200 comunas</vt:lpstr>
      <vt:lpstr>Entran “n” comunas dependiendo de la distancia limite</vt:lpstr>
      <vt:lpstr>85% población considerada con limite=50km</vt:lpstr>
      <vt:lpstr>Modelo transversal: 208 comunas (50 KM)</vt:lpstr>
      <vt:lpstr>Resumen datos (n=208)</vt:lpstr>
      <vt:lpstr>Dispersión es similar</vt:lpstr>
      <vt:lpstr>Resultados </vt:lpstr>
      <vt:lpstr>MRR (mortality rate ratios)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cp:lastModifiedBy>Pablo</cp:lastModifiedBy>
  <cp:revision>152</cp:revision>
  <dcterms:created xsi:type="dcterms:W3CDTF">2020-07-21T15:25:02Z</dcterms:created>
  <dcterms:modified xsi:type="dcterms:W3CDTF">2020-08-05T21:13:54Z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21-07-2020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